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6" d="100"/>
          <a:sy n="126" d="100"/>
        </p:scale>
        <p:origin x="-11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B410A-6ECB-48F4-8F6F-89B6A5E90513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060A5-1BE8-4228-9C82-6F502988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4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7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770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9770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7AE576-62F7-496C-B8E0-7C2ED6120530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79770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9770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C8C9A6F-DC7B-460E-951F-67E395D6C30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6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691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691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EFE111B-59BB-4329-89DB-16B3B58311C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691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691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653480D-F66B-4ACB-AEDD-62814B52347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7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794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794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3E0E506-8EEF-4378-BB3F-E49AD9552954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794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794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3C8789C-E2ED-460A-BACD-E54737025AB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896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896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B019BFB-1326-4D54-88BE-0CB2DC009387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896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896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674F954-DB16-4FD2-83F6-22526B4A703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98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998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11E6646-5F6D-423A-8E84-589CAD294B5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999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999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5F4342-9F54-4BC6-89DE-EB25DE79535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1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101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101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A20D86F-3D8D-4664-A1C7-89217C96BC0E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1101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101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D2A011-B7CF-432F-A01D-06FA1E1C203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2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20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120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ECAFDDC-D70B-4FD7-BA6F-2039A3DF18C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120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120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2B4ECD8-23C1-46D1-98F3-5D1E7AC47CE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2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9872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EB44CED-FB4C-4077-AE58-09F104644D0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79872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9872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852B7F8-07E6-469D-B855-8F1E060DEBD8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9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974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9974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FA656C0-5A3D-4BA0-9067-E1108A75046D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79975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9975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FA6F105-5D73-48AF-89AE-2D9F9B2EF64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077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077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5B874D3-D550-4B7A-8707-52332EE6413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077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077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05C53D-C4F1-4DFD-A28F-5C58E0B6A69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1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179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179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9D55BF8-4FDD-4BBA-9EB8-4F04958957A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179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179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8E8C46B-E761-43FD-8C11-CA5AEB963D9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2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282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282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6282018-03D5-4189-8A88-1FEAAFDFCC57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282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282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52DB4D4-3B12-48FE-A98D-3B9C2AF9E1D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3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384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384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9F40910-A816-4E7C-8D21-02B3FB14486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384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384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ADE1884-C19D-4043-BC37-30AE199C79C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4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486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486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0E25AF7-9EF5-47FA-A499-A027C2D1A03F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487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487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9B0ACDA-B4DE-4016-BE43-37E31E2C398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5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589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80589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167E0D0-4F9D-4E90-A45F-D1FDC3BA843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1/6/2012</a:t>
            </a:fld>
            <a:endParaRPr lang="en-US" smtClean="0"/>
          </a:p>
        </p:txBody>
      </p:sp>
      <p:sp>
        <p:nvSpPr>
          <p:cNvPr id="80589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80589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29F0B20-C82A-4F30-8597-DED072805E8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06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94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7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75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  <a:endParaRPr lang="en-US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59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4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20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9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43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942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07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050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37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65E6984C-5456-4BE7-B4EE-152E844BD15C}" type="datetimeFigureOut">
              <a:rPr lang="en-US" smtClean="0"/>
              <a:t>1/6/2012</a:t>
            </a:fld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8B277874-EF7E-442F-9FB6-27DBDD9C772D}" type="slidenum">
              <a:rPr lang="en-US" smtClean="0"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5.wa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New Jersey Return</a:t>
            </a:r>
          </a:p>
        </p:txBody>
      </p:sp>
      <p:sp>
        <p:nvSpPr>
          <p:cNvPr id="431107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E-filing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Now that we have finished data entries for the Federal Return….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</a:t>
            </a:r>
          </a:p>
        </p:txBody>
      </p:sp>
      <p:pic>
        <p:nvPicPr>
          <p:cNvPr id="526344" name="~PP3364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153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1109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NJ-1 Federal </a:t>
            </a:r>
            <a:r>
              <a:rPr lang="en-US" sz="1400" dirty="0" err="1"/>
              <a:t>vs</a:t>
            </a:r>
            <a:r>
              <a:rPr lang="en-US" sz="1400" dirty="0"/>
              <a:t> NJ Issues 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431110" name="Date Placeholder 6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1111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39AF883-37DB-43FD-BEF0-BFFAA407939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431112" name="Footer Placeholder 8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221695"/>
      </p:ext>
    </p:extLst>
  </p:cSld>
  <p:clrMapOvr>
    <a:masterClrMapping/>
  </p:clrMapOvr>
  <p:transition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6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634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Differences: NJ vs Federal</a:t>
            </a:r>
            <a:br>
              <a:rPr lang="en-US" smtClean="0"/>
            </a:br>
            <a:r>
              <a:rPr lang="en-US" smtClean="0"/>
              <a:t>Credits</a:t>
            </a:r>
          </a:p>
        </p:txBody>
      </p:sp>
      <p:sp>
        <p:nvSpPr>
          <p:cNvPr id="440323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Federal – Several credits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State – Only credits</a:t>
            </a:r>
          </a:p>
          <a:p>
            <a:pPr lvl="1" eaLnBrk="1" hangingPunct="1"/>
            <a:r>
              <a:rPr lang="en-US" smtClean="0"/>
              <a:t>Earned Income Credit (20% of Federal EIC)</a:t>
            </a:r>
          </a:p>
          <a:p>
            <a:pPr lvl="1" eaLnBrk="1" hangingPunct="1"/>
            <a:r>
              <a:rPr lang="en-US" smtClean="0"/>
              <a:t>Property tax credit (if not taken as deduction)</a:t>
            </a:r>
          </a:p>
          <a:p>
            <a:pPr lvl="1" eaLnBrk="1" hangingPunct="1"/>
            <a:r>
              <a:rPr lang="en-US" smtClean="0"/>
              <a:t>Income taxes paid to other jurisdictions</a:t>
            </a:r>
          </a:p>
        </p:txBody>
      </p:sp>
      <p:sp>
        <p:nvSpPr>
          <p:cNvPr id="44032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4032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90432F4-E515-46FE-A853-6C0318BB5B2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44032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33740.WAV">
            <a:hlinkClick r:id="" action="ppaction://media"/>
          </p:cNvPr>
          <p:cNvPicPr>
            <a:picLocks noRot="1" noChangeAspect="1"/>
          </p:cNvPicPr>
          <p:nvPr>
            <a:wavAudioFile r:embed="rId1" name="~PP301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220790"/>
      </p:ext>
    </p:extLst>
  </p:cSld>
  <p:clrMapOvr>
    <a:masterClrMapping/>
  </p:clrMapOvr>
  <p:transition advTm="499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NJ Withholdings Box 14 of W-2</a:t>
            </a:r>
          </a:p>
        </p:txBody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smtClean="0"/>
              <a:t>NJSUI, NJSDI, and NJFLI (new in TY2009)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Must use these </a:t>
            </a:r>
            <a:r>
              <a:rPr lang="en-US" sz="2400" b="1" smtClean="0"/>
              <a:t>exact 5</a:t>
            </a:r>
            <a:r>
              <a:rPr lang="en-US" sz="2400" smtClean="0"/>
              <a:t> letters for these items in order to carry forward amounts to Federal 1040 Schedule A, State and Local Taxes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NJSUI includes all other withholdings such as: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smtClean="0"/>
              <a:t> HC, Health Care Subsidy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smtClean="0"/>
              <a:t>WD, Workforce Development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smtClean="0"/>
              <a:t>414 Withholding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Employer contribution to NJ Public Employees retirement fund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Simply input in TW Box 14 on W-2.  Nothing else!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smtClean="0"/>
              <a:t>Medical Savings Accounts Withholding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See next slide</a:t>
            </a:r>
          </a:p>
          <a:p>
            <a:pPr lvl="2" eaLnBrk="1" hangingPunct="1">
              <a:lnSpc>
                <a:spcPct val="80000"/>
              </a:lnSpc>
            </a:pPr>
            <a:endParaRPr lang="en-US" sz="2000" smtClean="0"/>
          </a:p>
        </p:txBody>
      </p:sp>
      <p:pic>
        <p:nvPicPr>
          <p:cNvPr id="13319" name="~PP3374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20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1349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413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1496FD9-F489-4FF1-A37F-907EDA962C5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441351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48658"/>
      </p:ext>
    </p:extLst>
  </p:cSld>
  <p:clrMapOvr>
    <a:masterClrMapping/>
  </p:clrMapOvr>
  <p:transition advTm="9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Difference: NJ vs Federal</a:t>
            </a:r>
            <a:br>
              <a:rPr lang="en-US" smtClean="0"/>
            </a:br>
            <a:r>
              <a:rPr lang="en-US" smtClean="0"/>
              <a:t>Flexible Savings Accounts</a:t>
            </a:r>
          </a:p>
        </p:txBody>
      </p:sp>
      <p:sp>
        <p:nvSpPr>
          <p:cNvPr id="44237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80010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Certain medical savings accounts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Federal – </a:t>
            </a:r>
            <a:r>
              <a:rPr lang="en-US" sz="2400" u="sng" smtClean="0"/>
              <a:t>pre tax</a:t>
            </a:r>
            <a:r>
              <a:rPr lang="en-US" sz="2400" smtClean="0"/>
              <a:t> contribution (do not include on Sch A)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NJ – </a:t>
            </a:r>
            <a:r>
              <a:rPr lang="en-US" sz="2400" u="sng" smtClean="0"/>
              <a:t>after tax</a:t>
            </a:r>
            <a:r>
              <a:rPr lang="en-US" sz="2400" smtClean="0"/>
              <a:t> contribution (manually add to NJ return)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smtClean="0"/>
              <a:t>Shown in W-2 Box 14, NJ Withholding</a:t>
            </a:r>
          </a:p>
          <a:p>
            <a:pPr lvl="2" eaLnBrk="1" hangingPunct="1">
              <a:lnSpc>
                <a:spcPct val="90000"/>
              </a:lnSpc>
            </a:pPr>
            <a:endParaRPr lang="en-US" sz="20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Use scratch pad to manually include in NJ Medical Expense Deduction Line because not on Federal Schedule A (only deductable for NJ)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Scratch pad calculation depends on whether NJ 2% exclusion already reached based on other Federal Sch A amounts</a:t>
            </a:r>
          </a:p>
        </p:txBody>
      </p:sp>
      <p:sp>
        <p:nvSpPr>
          <p:cNvPr id="44237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423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DBD268A-4F9C-4D75-B1CF-E8BB1A4BF13C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/>
          </a:p>
        </p:txBody>
      </p:sp>
      <p:sp>
        <p:nvSpPr>
          <p:cNvPr id="44237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33740.WAV">
            <a:hlinkClick r:id="" action="ppaction://media"/>
          </p:cNvPr>
          <p:cNvPicPr>
            <a:picLocks noRot="1" noChangeAspect="1"/>
          </p:cNvPicPr>
          <p:nvPr>
            <a:wavAudioFile r:embed="rId1" name="~PP3698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84080"/>
      </p:ext>
    </p:extLst>
  </p:cSld>
  <p:clrMapOvr>
    <a:masterClrMapping/>
  </p:clrMapOvr>
  <p:transition advTm="1193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Issues</a:t>
            </a:r>
          </a:p>
        </p:txBody>
      </p:sp>
      <p:sp>
        <p:nvSpPr>
          <p:cNvPr id="44339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State wages</a:t>
            </a:r>
          </a:p>
          <a:p>
            <a:pPr lvl="2" eaLnBrk="1" hangingPunct="1"/>
            <a:r>
              <a:rPr lang="en-US" sz="2000" smtClean="0"/>
              <a:t>Comes from State Wage line of W-2</a:t>
            </a:r>
          </a:p>
          <a:p>
            <a:pPr lvl="2" eaLnBrk="1" hangingPunct="1"/>
            <a:r>
              <a:rPr lang="en-US" sz="2000" smtClean="0"/>
              <a:t>May differ than Federal Wages</a:t>
            </a:r>
          </a:p>
          <a:p>
            <a:pPr lvl="2" eaLnBrk="1" hangingPunct="1"/>
            <a:endParaRPr lang="en-US" sz="2000" smtClean="0"/>
          </a:p>
          <a:p>
            <a:pPr eaLnBrk="1" hangingPunct="1"/>
            <a:r>
              <a:rPr lang="en-US" sz="2800" smtClean="0"/>
              <a:t>Taxable and Non-Taxable Interest &amp; Dividends</a:t>
            </a:r>
          </a:p>
          <a:p>
            <a:pPr lvl="2" eaLnBrk="1" hangingPunct="1"/>
            <a:r>
              <a:rPr lang="en-US" sz="2000" smtClean="0"/>
              <a:t>May differ from amount on Federal 1040</a:t>
            </a:r>
          </a:p>
          <a:p>
            <a:pPr lvl="2" eaLnBrk="1" hangingPunct="1"/>
            <a:endParaRPr lang="en-US" sz="2000" smtClean="0"/>
          </a:p>
          <a:p>
            <a:pPr eaLnBrk="1" hangingPunct="1"/>
            <a:r>
              <a:rPr lang="en-US" sz="2800" smtClean="0"/>
              <a:t>IRA distributions</a:t>
            </a:r>
          </a:p>
          <a:p>
            <a:pPr lvl="2" eaLnBrk="1" hangingPunct="1"/>
            <a:r>
              <a:rPr lang="en-US" sz="2000" smtClean="0"/>
              <a:t>Carried forward from Federal to NJ IRA Worksheet, NOT to NJ 1040</a:t>
            </a:r>
          </a:p>
          <a:p>
            <a:pPr lvl="2" eaLnBrk="1" hangingPunct="1"/>
            <a:r>
              <a:rPr lang="en-US" sz="2000" smtClean="0"/>
              <a:t>Must complete NJ IRA Worksheet for each IRA to get income into NJ return</a:t>
            </a:r>
          </a:p>
        </p:txBody>
      </p:sp>
      <p:sp>
        <p:nvSpPr>
          <p:cNvPr id="44339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4339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26458D-E37A-4C76-B172-C4507B0659E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/>
          </a:p>
        </p:txBody>
      </p:sp>
      <p:sp>
        <p:nvSpPr>
          <p:cNvPr id="44339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0" name="~PP13756.WAV">
            <a:hlinkClick r:id="" action="ppaction://media"/>
          </p:cNvPr>
          <p:cNvPicPr>
            <a:picLocks noRot="1" noChangeAspect="1"/>
          </p:cNvPicPr>
          <p:nvPr>
            <a:wavAudioFile r:embed="rId1" name="~PP1260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2396885"/>
      </p:ext>
    </p:extLst>
  </p:cSld>
  <p:clrMapOvr>
    <a:masterClrMapping/>
  </p:clrMapOvr>
  <p:transition advTm="737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Getting IRA Distributions to NJ Tax Returns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Use NJ IRA Worksheet at bottom of NJ Form on Forms Tree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Box in upper right corner indicates number of IRA Distributions inputted to Federal Return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Simply input number 1, 2, 3, etc in appropriate box to indicate which IRA Distribution is being input for NJ. 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Must complete separate NJ Worksheet for every IRA distribution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Tax Wise automatically calculates taxable amount carried forward to Ln 19 NJ1040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Total distribution may not be taxable if TP has data to input TP contribution to IRA (rare)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Undo red on non applicable lines of worksheet</a:t>
            </a:r>
          </a:p>
        </p:txBody>
      </p:sp>
      <p:sp>
        <p:nvSpPr>
          <p:cNvPr id="44442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444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1BA07F8-0958-43EE-913E-6AC4B95A4E2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/>
          </a:p>
        </p:txBody>
      </p:sp>
      <p:sp>
        <p:nvSpPr>
          <p:cNvPr id="44442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11" name="~PP43756.WAV">
            <a:hlinkClick r:id="" action="ppaction://media"/>
          </p:cNvPr>
          <p:cNvPicPr>
            <a:picLocks noRot="1" noChangeAspect="1"/>
          </p:cNvPicPr>
          <p:nvPr>
            <a:wavAudioFile r:embed="rId1" name="~PP406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137750"/>
      </p:ext>
    </p:extLst>
  </p:cSld>
  <p:clrMapOvr>
    <a:masterClrMapping/>
  </p:clrMapOvr>
  <p:transition advTm="978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More Issues </a:t>
            </a:r>
          </a:p>
        </p:txBody>
      </p:sp>
      <p:sp>
        <p:nvSpPr>
          <p:cNvPr id="445443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Exclude all NJ property tax refunds included on US1040 Line 21 from NJ1040 Other Income line using </a:t>
            </a:r>
            <a:r>
              <a:rPr lang="en-US" sz="2800" b="1" smtClean="0"/>
              <a:t>scratchpad</a:t>
            </a:r>
            <a:r>
              <a:rPr lang="en-US" sz="2800" smtClean="0"/>
              <a:t> on NJ Other Income </a:t>
            </a:r>
            <a:r>
              <a:rPr lang="en-US" sz="2800" b="1" smtClean="0"/>
              <a:t>Worksheet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Deduction for Medical Expenses carries forward from US1040 Schedule A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Must input Real Estate taxes and/or Rent on “Worksheet F – Property Tax Deduction/Credit” on NJ-1040 Pg4 to generate deduction or credit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More details in Module NJ-2</a:t>
            </a:r>
          </a:p>
        </p:txBody>
      </p:sp>
      <p:sp>
        <p:nvSpPr>
          <p:cNvPr id="445444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454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8741E53-2D70-4606-BD63-23B23A37ED66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/>
          </a:p>
        </p:txBody>
      </p:sp>
      <p:sp>
        <p:nvSpPr>
          <p:cNvPr id="445446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33771.WAV">
            <a:hlinkClick r:id="" action="ppaction://media"/>
          </p:cNvPr>
          <p:cNvPicPr>
            <a:picLocks noRot="1" noChangeAspect="1"/>
          </p:cNvPicPr>
          <p:nvPr>
            <a:wavAudioFile r:embed="rId1" name="~PP3155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880621"/>
      </p:ext>
    </p:extLst>
  </p:cSld>
  <p:clrMapOvr>
    <a:masterClrMapping/>
  </p:clrMapOvr>
  <p:transition advTm="2080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State of New Jersey </a:t>
            </a:r>
            <a:br>
              <a:rPr lang="en-US" smtClean="0"/>
            </a:br>
            <a:r>
              <a:rPr lang="en-US" smtClean="0"/>
              <a:t>e-filing </a:t>
            </a:r>
          </a:p>
        </p:txBody>
      </p:sp>
      <p:sp>
        <p:nvSpPr>
          <p:cNvPr id="43213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Preparation of an e-file Federal return results in simultaneous preparation of the NJ State return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Additional inputs required to complete State return.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IRA distributions, if any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Rent and/or re-input of Real Estate Property tax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Separate Federal and NJ acknowledgements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There are special TaxWise procedures for: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E-filing Federal only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E-filing New Jersey only</a:t>
            </a:r>
          </a:p>
        </p:txBody>
      </p:sp>
      <p:pic>
        <p:nvPicPr>
          <p:cNvPr id="8" name="~PP23647.WAV">
            <a:hlinkClick r:id="" action="ppaction://media"/>
          </p:cNvPr>
          <p:cNvPicPr>
            <a:picLocks noRot="1" noChangeAspect="1"/>
          </p:cNvPicPr>
          <p:nvPr>
            <a:wavAudioFile r:embed="rId1" name="~PP213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213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21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9F98B5-EDB1-4328-8B6D-4842FDEE742A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43213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73022"/>
      </p:ext>
    </p:extLst>
  </p:cSld>
  <p:clrMapOvr>
    <a:masterClrMapping/>
  </p:clrMapOvr>
  <p:transition advTm="5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State of New Jersey</a:t>
            </a:r>
            <a:br>
              <a:rPr lang="en-US" smtClean="0"/>
            </a:br>
            <a:r>
              <a:rPr lang="en-US" smtClean="0"/>
              <a:t>Do Not File</a:t>
            </a:r>
          </a:p>
        </p:txBody>
      </p:sp>
      <p:sp>
        <p:nvSpPr>
          <p:cNvPr id="43315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If ALL of the following conditions exist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Not eligible for $50 property tax credit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Income below filing threshold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 withholdings to be refunded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Not eligible for Earned Income Credit (EIC)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Click NO on box “Do You Want To Electronically File This Return”, pg 3 of NJ return – this leaves the NJ return as part of the file, but does not e-file it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Note: If TP is a resident of another state (e.g. FL) for tax purposes, it is better to check “Not Preparing a State Return” box on the Main Information Sheet – this will remove the NJ return entirely</a:t>
            </a:r>
          </a:p>
        </p:txBody>
      </p:sp>
      <p:sp>
        <p:nvSpPr>
          <p:cNvPr id="433156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315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7BC020A-453B-415E-970F-9EFEE287AB1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433158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" name="~PP23662.WAV">
            <a:hlinkClick r:id="" action="ppaction://media"/>
          </p:cNvPr>
          <p:cNvPicPr>
            <a:picLocks noRot="1" noChangeAspect="1"/>
          </p:cNvPicPr>
          <p:nvPr>
            <a:wavAudioFile r:embed="rId1" name="~PP279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3632833"/>
      </p:ext>
    </p:extLst>
  </p:cSld>
  <p:clrMapOvr>
    <a:masterClrMapping/>
  </p:clrMapOvr>
  <p:transition advTm="892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Differences: NJ vs Federal</a:t>
            </a:r>
            <a:br>
              <a:rPr lang="en-US" smtClean="0"/>
            </a:br>
            <a:r>
              <a:rPr lang="en-US" smtClean="0"/>
              <a:t>Exemptions</a:t>
            </a:r>
          </a:p>
        </p:txBody>
      </p:sp>
      <p:sp>
        <p:nvSpPr>
          <p:cNvPr id="43417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State: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Can claim personal exemption for self, even if a minor and is claimed on parent’s return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Can claim additional exemption if over 65, blind or disabled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Civil Union partner treated same as a spouse for NJ but not for Federal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Full-time students as exemptions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State – if under 22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Federal – if under 24</a:t>
            </a:r>
          </a:p>
        </p:txBody>
      </p:sp>
      <p:sp>
        <p:nvSpPr>
          <p:cNvPr id="43418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418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987DA4F-F418-47EB-874E-F52C16A4CE1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43418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9" name="~PP33662.WAV">
            <a:hlinkClick r:id="" action="ppaction://media"/>
          </p:cNvPr>
          <p:cNvPicPr>
            <a:picLocks noRot="1" noChangeAspect="1"/>
          </p:cNvPicPr>
          <p:nvPr>
            <a:wavAudioFile r:embed="rId1" name="~PP3349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210284"/>
      </p:ext>
    </p:extLst>
  </p:cSld>
  <p:clrMapOvr>
    <a:masterClrMapping/>
  </p:clrMapOvr>
  <p:transition advTm="515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Differences: NJ vs Federal</a:t>
            </a:r>
            <a:br>
              <a:rPr lang="en-US" smtClean="0"/>
            </a:br>
            <a:r>
              <a:rPr lang="en-US" smtClean="0"/>
              <a:t>Taxable vs Non-Taxable Income</a:t>
            </a:r>
          </a:p>
        </p:txBody>
      </p:sp>
      <p:graphicFrame>
        <p:nvGraphicFramePr>
          <p:cNvPr id="361521" name="Group 49"/>
          <p:cNvGraphicFramePr>
            <a:graphicFrameLocks noGrp="1"/>
          </p:cNvGraphicFramePr>
          <p:nvPr>
            <p:ph idx="1"/>
          </p:nvPr>
        </p:nvGraphicFramePr>
        <p:xfrm>
          <a:off x="838200" y="1676400"/>
          <a:ext cx="7772400" cy="4724401"/>
        </p:xfrm>
        <a:graphic>
          <a:graphicData uri="http://schemas.openxmlformats.org/drawingml/2006/table">
            <a:tbl>
              <a:tblPr/>
              <a:tblGrid>
                <a:gridCol w="3652838"/>
                <a:gridCol w="1528762"/>
                <a:gridCol w="2590800"/>
              </a:tblGrid>
              <a:tr h="469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Taxable Income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New Jersey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Federal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Unemployment compensation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Yes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Social Security Benefits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Yes (maybe)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Interest &amp; Capital Gains on Federal obligations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Yes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Interest on Municipal Bonds from States other than NJ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Yes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Capital Gains on NJ Tax Exempt Interest Securities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Yes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State Income Tax &amp; Property Tax Refunds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Yes (maybe)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CDE"/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Pension and IRA Distributions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-65" charset="-128"/>
                        </a:rPr>
                        <a:t>Amt taxable in NJ may be different than amt for Federal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30475" name="~PP3369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1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524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5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008EEA0-24AD-438E-923C-38CB09BE5CAD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43524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991314"/>
      </p:ext>
    </p:extLst>
  </p:cSld>
  <p:clrMapOvr>
    <a:masterClrMapping/>
  </p:clrMapOvr>
  <p:transition advTm="1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04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047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Income Taxable For Federal</a:t>
            </a:r>
            <a:br>
              <a:rPr lang="en-US" sz="3800" smtClean="0"/>
            </a:br>
            <a:r>
              <a:rPr lang="en-US" sz="3800" smtClean="0"/>
              <a:t>	 BUT not for NJ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Veterans pension – reported on Form 1099-R from OMB, London, KY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RRB-1099R Railroad Retirement Pension (Green Form)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NJ Lottery Winnings</a:t>
            </a:r>
          </a:p>
          <a:p>
            <a:pPr lvl="1" eaLnBrk="1" hangingPunct="1">
              <a:defRPr/>
            </a:pPr>
            <a:r>
              <a:rPr lang="en-US" dirty="0" smtClean="0"/>
              <a:t>Any W2-G with NJ Lottery Winnings less than </a:t>
            </a:r>
            <a:r>
              <a:rPr lang="en-US" smtClean="0"/>
              <a:t>or equal to </a:t>
            </a:r>
            <a:r>
              <a:rPr lang="en-US" dirty="0" smtClean="0"/>
              <a:t>$10,000 – NOT taxable</a:t>
            </a:r>
          </a:p>
          <a:p>
            <a:pPr lvl="1" eaLnBrk="1" hangingPunct="1">
              <a:defRPr/>
            </a:pPr>
            <a:r>
              <a:rPr lang="en-US" dirty="0" smtClean="0"/>
              <a:t>Any W2-G with NJ Lottery Winnings greater than $10,000 – whole amount taxable (net of NJ Lottery losses even if net is less than $10,000)</a:t>
            </a:r>
          </a:p>
        </p:txBody>
      </p:sp>
      <p:sp>
        <p:nvSpPr>
          <p:cNvPr id="436228" name="Date Placehold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62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ACFD337-0D22-4126-987B-C91439C6930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436230" name="Footer Placeholder 7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  <p:pic>
        <p:nvPicPr>
          <p:cNvPr id="8202" name="~PP1370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541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78429"/>
      </p:ext>
    </p:extLst>
  </p:cSld>
  <p:clrMapOvr>
    <a:masterClrMapping/>
  </p:clrMapOvr>
  <p:transition advTm="8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TaxWise “Fixes” </a:t>
            </a:r>
            <a:br>
              <a:rPr lang="en-US" sz="3800" smtClean="0"/>
            </a:br>
            <a:r>
              <a:rPr lang="en-US" sz="3800" smtClean="0"/>
              <a:t>Federal vs NJ Income</a:t>
            </a:r>
          </a:p>
        </p:txBody>
      </p:sp>
      <p:sp>
        <p:nvSpPr>
          <p:cNvPr id="43725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Veterans pensions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On 1099-R, check “Box 2” opposite boxes 10 &amp; 13 – takes income out of NJ </a:t>
            </a:r>
          </a:p>
          <a:p>
            <a:pPr lvl="1" eaLnBrk="1" hangingPunct="1">
              <a:lnSpc>
                <a:spcPct val="90000"/>
              </a:lnSpc>
            </a:pP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RRB-1099-R pension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On 1099-R, put check in “Railroad Retirement” box opposite boxes 10 &amp; 13 – takes income out of NJ</a:t>
            </a:r>
          </a:p>
          <a:p>
            <a:pPr lvl="1" eaLnBrk="1" hangingPunct="1">
              <a:lnSpc>
                <a:spcPct val="90000"/>
              </a:lnSpc>
            </a:pP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NJ Lottery winnings minus any related losses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On W2-G, check box under “Use F-3 for Help” (only if NJ Lottery winnings less than or equal to $10,000). This takes lottery winnings and losses out of NJ income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 lvl="1" eaLnBrk="1" hangingPunct="1">
              <a:lnSpc>
                <a:spcPct val="90000"/>
              </a:lnSpc>
            </a:pPr>
            <a:endParaRPr lang="en-US" sz="2400" smtClean="0"/>
          </a:p>
        </p:txBody>
      </p:sp>
      <p:pic>
        <p:nvPicPr>
          <p:cNvPr id="8" name="~PP33709.WAV">
            <a:hlinkClick r:id="" action="ppaction://media"/>
          </p:cNvPr>
          <p:cNvPicPr>
            <a:picLocks noRot="1" noChangeAspect="1"/>
          </p:cNvPicPr>
          <p:nvPr>
            <a:wavAudioFile r:embed="rId1" name="~PP3107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7253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72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2F0147B-6C49-49CC-9812-28D7552FCCC5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437255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50859"/>
      </p:ext>
    </p:extLst>
  </p:cSld>
  <p:clrMapOvr>
    <a:masterClrMapping/>
  </p:clrMapOvr>
  <p:transition advTm="1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Differences: NJ vs Federal</a:t>
            </a:r>
            <a:br>
              <a:rPr lang="en-US" sz="3800" smtClean="0"/>
            </a:br>
            <a:r>
              <a:rPr lang="en-US" sz="3800" smtClean="0"/>
              <a:t>Losses and Adjustments To Income</a:t>
            </a:r>
          </a:p>
        </p:txBody>
      </p:sp>
      <p:sp>
        <p:nvSpPr>
          <p:cNvPr id="43827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Losses may be allowable on Federal but not on State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US" sz="2800" smtClean="0"/>
              <a:t>Adjustment To Income</a:t>
            </a:r>
          </a:p>
          <a:p>
            <a:pPr lvl="1" eaLnBrk="1" hangingPunct="1"/>
            <a:r>
              <a:rPr lang="en-US" sz="2400" smtClean="0"/>
              <a:t>Federal – Several adjustments to reduce taxable income</a:t>
            </a:r>
          </a:p>
          <a:p>
            <a:pPr lvl="1" eaLnBrk="1" hangingPunct="1"/>
            <a:endParaRPr lang="en-US" sz="2400" smtClean="0"/>
          </a:p>
          <a:p>
            <a:pPr lvl="1" eaLnBrk="1" hangingPunct="1"/>
            <a:r>
              <a:rPr lang="en-US" sz="2400" smtClean="0"/>
              <a:t>State – Two adjustments</a:t>
            </a:r>
          </a:p>
          <a:p>
            <a:pPr lvl="2" eaLnBrk="1" hangingPunct="1"/>
            <a:r>
              <a:rPr lang="en-US" sz="2000" smtClean="0"/>
              <a:t>Alimony paid (applicable in Federal also)</a:t>
            </a:r>
          </a:p>
          <a:p>
            <a:pPr lvl="2" eaLnBrk="1" hangingPunct="1"/>
            <a:r>
              <a:rPr lang="en-US" sz="2000" smtClean="0"/>
              <a:t>Pension exclusion, if 62 or older</a:t>
            </a:r>
          </a:p>
        </p:txBody>
      </p:sp>
      <p:pic>
        <p:nvPicPr>
          <p:cNvPr id="531463" name="~PP737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764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827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82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36778C7-2E3E-4B7A-BB1F-840CD5BB63D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43827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95608"/>
      </p:ext>
    </p:extLst>
  </p:cSld>
  <p:clrMapOvr>
    <a:masterClrMapping/>
  </p:clrMapOvr>
  <p:transition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14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146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Differences: NJ vs Federal</a:t>
            </a:r>
            <a:br>
              <a:rPr lang="en-US" smtClean="0"/>
            </a:br>
            <a:r>
              <a:rPr lang="en-US" smtClean="0"/>
              <a:t>Deductions</a:t>
            </a:r>
          </a:p>
        </p:txBody>
      </p:sp>
      <p:sp>
        <p:nvSpPr>
          <p:cNvPr id="43929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Standard vs Itemized Deductions</a:t>
            </a:r>
          </a:p>
          <a:p>
            <a:pPr lvl="1" eaLnBrk="1" hangingPunct="1"/>
            <a:r>
              <a:rPr lang="en-US" sz="2400" smtClean="0"/>
              <a:t>Federal has Standard or Itemized deductions</a:t>
            </a:r>
          </a:p>
          <a:p>
            <a:pPr lvl="1" eaLnBrk="1" hangingPunct="1"/>
            <a:r>
              <a:rPr lang="en-US" sz="2400" smtClean="0"/>
              <a:t>State has no Standard deduction</a:t>
            </a:r>
          </a:p>
          <a:p>
            <a:pPr lvl="1" eaLnBrk="1" hangingPunct="1"/>
            <a:r>
              <a:rPr lang="en-US" sz="2400" smtClean="0"/>
              <a:t>State has Itemized deductions only for:</a:t>
            </a:r>
          </a:p>
          <a:p>
            <a:pPr lvl="2" eaLnBrk="1" hangingPunct="1"/>
            <a:r>
              <a:rPr lang="en-US" sz="2000" smtClean="0"/>
              <a:t>Real Estate taxes, medical expense and gambling loss (to extent of gains, no net loss)</a:t>
            </a:r>
          </a:p>
          <a:p>
            <a:pPr lvl="3" eaLnBrk="1" hangingPunct="1"/>
            <a:endParaRPr lang="en-US" sz="1800" smtClean="0"/>
          </a:p>
          <a:p>
            <a:pPr eaLnBrk="1" hangingPunct="1"/>
            <a:r>
              <a:rPr lang="en-US" sz="2800" smtClean="0"/>
              <a:t>Note: Always input Real Estate tax and medical expense on TaxWise Federal Schedule A</a:t>
            </a:r>
          </a:p>
          <a:p>
            <a:pPr lvl="2" eaLnBrk="1" hangingPunct="1"/>
            <a:r>
              <a:rPr lang="en-US" sz="2000" smtClean="0"/>
              <a:t>Carries forward to New Jersey return</a:t>
            </a:r>
          </a:p>
        </p:txBody>
      </p:sp>
      <p:pic>
        <p:nvPicPr>
          <p:cNvPr id="532487" name="~PP7372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722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9301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12/29/2011</a:t>
            </a:r>
            <a:endParaRPr lang="en-US"/>
          </a:p>
        </p:txBody>
      </p:sp>
      <p:sp>
        <p:nvSpPr>
          <p:cNvPr id="4393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5528333-5CE2-4613-95C1-3856A744458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439303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52404"/>
      </p:ext>
    </p:extLst>
  </p:cSld>
  <p:clrMapOvr>
    <a:masterClrMapping/>
  </p:clrMapOvr>
  <p:transition advTm="4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2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48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0</TotalTime>
  <Words>1314</Words>
  <Application>Microsoft Office PowerPoint</Application>
  <PresentationFormat>On-screen Show (4:3)</PresentationFormat>
  <Paragraphs>246</Paragraphs>
  <Slides>15</Slides>
  <Notes>15</Notes>
  <HiddenSlides>1</HiddenSlides>
  <MMClips>15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NJ Template 06</vt:lpstr>
      <vt:lpstr>New Jersey Return</vt:lpstr>
      <vt:lpstr>State of New Jersey  e-filing </vt:lpstr>
      <vt:lpstr>State of New Jersey Do Not File</vt:lpstr>
      <vt:lpstr>Differences: NJ vs Federal Exemptions</vt:lpstr>
      <vt:lpstr>Differences: NJ vs Federal Taxable vs Non-Taxable Income</vt:lpstr>
      <vt:lpstr>Income Taxable For Federal   BUT not for NJ</vt:lpstr>
      <vt:lpstr>TaxWise “Fixes”  Federal vs NJ Income</vt:lpstr>
      <vt:lpstr>Differences: NJ vs Federal Losses and Adjustments To Income</vt:lpstr>
      <vt:lpstr>Differences: NJ vs Federal Deductions</vt:lpstr>
      <vt:lpstr>Differences: NJ vs Federal Credits</vt:lpstr>
      <vt:lpstr>NJ Withholdings Box 14 of W-2</vt:lpstr>
      <vt:lpstr>Difference: NJ vs Federal Flexible Savings Accounts</vt:lpstr>
      <vt:lpstr>Some Issues</vt:lpstr>
      <vt:lpstr>Getting IRA Distributions to NJ Tax Returns</vt:lpstr>
      <vt:lpstr>More Issues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Jersey Return</dc:title>
  <dc:creator>HershAl</dc:creator>
  <cp:lastModifiedBy>HershAl</cp:lastModifiedBy>
  <cp:revision>2</cp:revision>
  <dcterms:created xsi:type="dcterms:W3CDTF">2012-01-07T00:34:51Z</dcterms:created>
  <dcterms:modified xsi:type="dcterms:W3CDTF">2012-01-07T00:34:52Z</dcterms:modified>
</cp:coreProperties>
</file>